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2" r:id="rId3"/>
    <p:sldId id="263" r:id="rId4"/>
    <p:sldId id="266" r:id="rId5"/>
    <p:sldId id="271" r:id="rId6"/>
    <p:sldId id="285" r:id="rId7"/>
    <p:sldId id="267" r:id="rId8"/>
    <p:sldId id="283" r:id="rId9"/>
    <p:sldId id="269" r:id="rId10"/>
    <p:sldId id="284" r:id="rId11"/>
    <p:sldId id="268" r:id="rId12"/>
    <p:sldId id="276" r:id="rId13"/>
    <p:sldId id="277" r:id="rId14"/>
    <p:sldId id="275" r:id="rId15"/>
    <p:sldId id="279" r:id="rId16"/>
    <p:sldId id="280" r:id="rId17"/>
    <p:sldId id="278" r:id="rId18"/>
    <p:sldId id="282" r:id="rId19"/>
    <p:sldId id="272" r:id="rId20"/>
    <p:sldId id="273" r:id="rId21"/>
    <p:sldId id="291" r:id="rId22"/>
    <p:sldId id="274" r:id="rId23"/>
    <p:sldId id="270" r:id="rId24"/>
    <p:sldId id="264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3954" autoAdjust="0"/>
  </p:normalViewPr>
  <p:slideViewPr>
    <p:cSldViewPr snapToGrid="0">
      <p:cViewPr varScale="1">
        <p:scale>
          <a:sx n="49" d="100"/>
          <a:sy n="49" d="100"/>
        </p:scale>
        <p:origin x="1212" y="68"/>
      </p:cViewPr>
      <p:guideLst/>
    </p:cSldViewPr>
  </p:slideViewPr>
  <p:outlineViewPr>
    <p:cViewPr>
      <p:scale>
        <a:sx n="33" d="100"/>
        <a:sy n="33" d="100"/>
      </p:scale>
      <p:origin x="0" y="-238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5845D-2D40-400B-B05D-DA02226CE082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B512E-4DF0-4F8C-96ED-D74643A5A0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455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3ABCC-8643-47AC-909F-4BBAE0DE18E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4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865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399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399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399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399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76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760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415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399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94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857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946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135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55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98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5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08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94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081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865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946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606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B512E-4DF0-4F8C-96ED-D74643A5A0B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94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4EB9E-3D8C-4B78-92AC-C1B883EC2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B6B6B8-CB0F-4366-AEC5-9CDAF3ED9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6311AF-FB0A-496F-B591-9D76DA76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D113CE-BB7A-4070-B2A7-7BE4B8D9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DB74EE-7CA4-4C3C-BE27-11019EB3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004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29ABB-4001-4F07-B3C9-E8E48FEF8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182282-3105-4E09-BAB6-2837D49D7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AF5AE4-5006-49A9-A1F3-B7CD14F2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E99E5F-9A53-42FF-901B-87314645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5E9866-6204-48A2-A41C-CEF9E2E4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16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B8519A4-8B71-45C7-BA90-8CAD4A4B4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2854AD-C0E3-4D23-A30A-27A08AC18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BDE98D-FC92-41EA-9E9D-AF4A6CD1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82EC83-FC59-4E52-85DF-E2E06725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36E10-312E-47BD-835B-55E01C1A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05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CE3DB-A112-4F8E-9816-712B742E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6FD298-B753-4F36-9EF1-A14258542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98FB2E-71DD-48E0-8BC8-55609855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909F91-D4E3-4827-872F-0A4AAFA1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E54E96-66A4-4E55-930C-3216DFEE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28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9445A5-1362-46BD-957F-C2D4C65C1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C10992-E6B6-4EBC-B17C-5095C411F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198F28-4B3C-48BC-8FA7-E72BB082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722DE8-695F-4A09-98D1-E53824DE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BA6ED6-7908-41F5-9D0E-D2CAA96F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03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7BE51-606D-4BF2-95C3-BAA94E80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6D3356-4C7E-424F-8D5B-F14B85B5D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8904A1-1FFF-4E79-8B1F-7F23DC388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7EB2DF-6716-419F-B533-CF61929C0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F20F81-0A25-4A56-932F-0BFF8122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E462B4-CBC6-49C1-844A-3AD83E46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20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0FA6A-7F72-40B4-AECA-9EE149BF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094621-20D1-4BB5-AF30-A25630D27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3318EB-2E53-411A-85ED-CC8D13023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4E78A8-011A-4A81-84B7-D11C33FDE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94FFD59-7845-495A-A29A-82513A9F2E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84075B-19E4-4A56-BB42-691E577F1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70E6C50-127B-4DF3-91E7-DDA31D68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418112-0FD5-45B8-8586-BD527A87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7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BB7DA5-D4B8-4865-852E-E579E0A1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A9840A-2909-4410-85E5-E4CD9B1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DEFD67E-D7E4-45FB-864A-4E370003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94910E-FC74-4482-8ABD-53B566EC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19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73305E6-0E4C-4774-B665-A1094C04A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040BC5-E1AB-4C41-85FB-BCC09052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A5ACF4-C2FF-4FDA-957F-A7FB0425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85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290B94-226D-4528-91A3-A71B383F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398F2-C2DB-4B09-938C-13DFA49FD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A34DCA-F833-481C-9F02-49E0773C4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423762-E14F-4AF1-B244-FC368D01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1F8D38F-86D6-4AFD-831E-382766A5E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47EAD1-D9FF-4686-B1B6-988B0C43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2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A5C90-8635-42F6-B811-88871D15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5209EE-35EB-42ED-B7A4-1DF466DEE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879C0F-D814-4B26-B239-38FB27CE4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C4E343-F3DD-487F-9074-E06D6975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F67783-1D0B-4371-868C-D2F03079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8C2343-8CB3-46D0-80C0-24C55E10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54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1C34A0-8222-452F-94EF-E853364E6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7B1DF2-A82E-48DB-90C0-CF9E45472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4653B1-D955-4F6B-83E7-DAA4379F6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954B5-A11D-4663-B206-C61C209ED304}" type="datetimeFigureOut">
              <a:rPr lang="fr-FR" smtClean="0"/>
              <a:t>31/07/2020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11037B-F576-4E04-BF16-2F0297473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2EE3BE-4D7B-4BFE-BCAF-67AC5B66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EB709-F3BD-4A10-A30C-CDD6369C1E9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60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user/Nomen_Heroum/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www.reddit.com/user/eyl327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://www.eater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x.doi.org/10.1016/j.nbt.2017.05.001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pga4student.com/2016/12/a-complete-8-bit-microcontroller-in-vhdl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eptobar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tel.com/content/www/us/en/programmable/downloads/download-center.html" TargetMode="External"/><Relationship Id="rId13" Type="http://schemas.openxmlformats.org/officeDocument/2006/relationships/hyperlink" Target="https://www.youtube.com/channel/UCS0N5baNlQWJCUrhCEo8WlA" TargetMode="External"/><Relationship Id="rId3" Type="http://schemas.openxmlformats.org/officeDocument/2006/relationships/hyperlink" Target="https://www.amazon.com/ELEGOO-Project-Tutorial-Controller-Projects/dp/B01D8KOZF4#ace-g1718613308" TargetMode="External"/><Relationship Id="rId7" Type="http://schemas.openxmlformats.org/officeDocument/2006/relationships/hyperlink" Target="https://www.arrow.com/en/products/bemicromax10/arrow-development-tools" TargetMode="External"/><Relationship Id="rId12" Type="http://schemas.openxmlformats.org/officeDocument/2006/relationships/hyperlink" Target="https://www.tinkercad.com/learn/circuits" TargetMode="External"/><Relationship Id="rId2" Type="http://schemas.openxmlformats.org/officeDocument/2006/relationships/notesSlide" Target="../notesSlides/notesSlide23.xml"/><Relationship Id="rId16" Type="http://schemas.openxmlformats.org/officeDocument/2006/relationships/hyperlink" Target="https://github.com/sir-drako/Monthly-Mini-Hacks-07-31-202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rduino.cc/en/Tutorial/HomePage" TargetMode="External"/><Relationship Id="rId11" Type="http://schemas.openxmlformats.org/officeDocument/2006/relationships/hyperlink" Target="https://youtu.be/zm-RA6BsYmc" TargetMode="External"/><Relationship Id="rId5" Type="http://schemas.openxmlformats.org/officeDocument/2006/relationships/hyperlink" Target="https://www.arduino.cc/en/Guide/HomePage" TargetMode="External"/><Relationship Id="rId15" Type="http://schemas.openxmlformats.org/officeDocument/2006/relationships/hyperlink" Target="https://www.youtube.com/channel/UC6mIxFTvXkWQVEHPsEdflzQ" TargetMode="External"/><Relationship Id="rId10" Type="http://schemas.openxmlformats.org/officeDocument/2006/relationships/hyperlink" Target="https://www.youtube.com/channel/UC0wEPiFb0J6AZZ3oPXRoRpw" TargetMode="External"/><Relationship Id="rId4" Type="http://schemas.openxmlformats.org/officeDocument/2006/relationships/hyperlink" Target="https://create.arduino.cc/projecthub" TargetMode="External"/><Relationship Id="rId9" Type="http://schemas.openxmlformats.org/officeDocument/2006/relationships/hyperlink" Target="https://mil.ufl.edu/3701/docs/quartus/quartus_18.1_tutorial.pdf" TargetMode="External"/><Relationship Id="rId14" Type="http://schemas.openxmlformats.org/officeDocument/2006/relationships/hyperlink" Target="https://www.youtube.com/channel/UC2DjFE7Xf11URZqWBigcVOQ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hyperlink" Target="mailto:justinrsilver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://www.justin-silver.com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3.jpeg"/><Relationship Id="rId7" Type="http://schemas.openxmlformats.org/officeDocument/2006/relationships/hyperlink" Target="https://create.arduino.cc/projecthub/Domino60/uav-arduino-6432b5" TargetMode="External"/><Relationship Id="rId12" Type="http://schemas.openxmlformats.org/officeDocument/2006/relationships/hyperlink" Target="https://create.arduino.cc/projecthub/grassjelly/autonomous-home-assistant-robot-fff43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7.gif"/><Relationship Id="rId5" Type="http://schemas.openxmlformats.org/officeDocument/2006/relationships/hyperlink" Target="https://create.arduino.cc/projecthub/BobB/arduino-controlled-pinball-machine-525863" TargetMode="External"/><Relationship Id="rId10" Type="http://schemas.openxmlformats.org/officeDocument/2006/relationships/image" Target="../media/image16.gif"/><Relationship Id="rId4" Type="http://schemas.openxmlformats.org/officeDocument/2006/relationships/hyperlink" Target="https://create.arduino.cc/projecthub/Advanced/punch-activated-arm-flamethrowers-real-firebending-95bb80" TargetMode="External"/><Relationship Id="rId9" Type="http://schemas.openxmlformats.org/officeDocument/2006/relationships/hyperlink" Target="https://create.arduino.cc/projecthub/michalin70/gizmo-the-app-and-voice-controlled-robotic-vehicle-9a32a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08A7AF8-0F81-4A90-AA59-526489BFB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853059"/>
            <a:ext cx="9144000" cy="975993"/>
          </a:xfrm>
        </p:spPr>
        <p:txBody>
          <a:bodyPr>
            <a:noAutofit/>
          </a:bodyPr>
          <a:lstStyle/>
          <a:p>
            <a:r>
              <a:rPr lang="en-US" i="1" noProof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July 31</a:t>
            </a:r>
            <a:r>
              <a:rPr lang="en-US" i="1" baseline="30000" noProof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</a:t>
            </a:r>
            <a:r>
              <a:rPr lang="en-US" i="1" noProof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2020</a:t>
            </a:r>
            <a:br>
              <a:rPr lang="en-US" b="1" noProof="0" dirty="0">
                <a:latin typeface="Arial Nova" panose="020B0504020202020204" pitchFamily="34" charset="0"/>
                <a:cs typeface="Aharoni" panose="02010803020104030203" pitchFamily="2" charset="-79"/>
              </a:rPr>
            </a:br>
            <a:r>
              <a:rPr lang="en-US" b="1" noProof="0" dirty="0">
                <a:latin typeface="Arial Nova" panose="020B0504020202020204" pitchFamily="34" charset="0"/>
                <a:cs typeface="Aharoni" panose="02010803020104030203" pitchFamily="2" charset="-79"/>
              </a:rPr>
              <a:t>Justin Silver </a:t>
            </a:r>
          </a:p>
          <a:p>
            <a:br>
              <a:rPr lang="en-US" sz="100" i="1" noProof="0" dirty="0"/>
            </a:br>
            <a:br>
              <a:rPr lang="en-US" sz="100" i="1" noProof="0" dirty="0"/>
            </a:br>
            <a:br>
              <a:rPr lang="en-US" sz="100" i="1" noProof="0" dirty="0"/>
            </a:br>
            <a:endParaRPr lang="en-US" sz="100" i="1" noProof="0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0CF7307-4FB3-4B1A-8076-CF1EB073B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706" y="-1264255"/>
            <a:ext cx="9726586" cy="3036519"/>
          </a:xfrm>
        </p:spPr>
        <p:txBody>
          <a:bodyPr>
            <a:normAutofit fontScale="90000"/>
          </a:bodyPr>
          <a:lstStyle/>
          <a:p>
            <a:br>
              <a:rPr lang="en-US" b="1" noProof="0" dirty="0"/>
            </a:br>
            <a:br>
              <a:rPr lang="en-US" b="1" noProof="0" dirty="0"/>
            </a:br>
            <a:br>
              <a:rPr lang="en-US" b="1" noProof="0" dirty="0"/>
            </a:br>
            <a:r>
              <a:rPr lang="en-US" noProof="0" dirty="0">
                <a:latin typeface="Arial Nova" panose="020B0604020202020204" pitchFamily="34" charset="0"/>
              </a:rPr>
              <a:t>Monthly Mini Hacks</a:t>
            </a:r>
            <a:br>
              <a:rPr lang="en-US" b="1" noProof="0" dirty="0"/>
            </a:br>
            <a:r>
              <a:rPr lang="en-US" sz="3100" b="1" i="1" dirty="0"/>
              <a:t>From A</a:t>
            </a:r>
            <a:r>
              <a:rPr lang="en-US" sz="3100" b="1" i="1" noProof="0" dirty="0" err="1"/>
              <a:t>rduino</a:t>
            </a:r>
            <a:r>
              <a:rPr lang="en-US" sz="3100" b="1" i="1" noProof="0" dirty="0"/>
              <a:t> to FPGA: Synthesizing hardware from code!</a:t>
            </a:r>
            <a:endParaRPr lang="en-US" b="1" i="1" noProof="0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E1F93339-43D6-4939-A9CB-E33FC9F303E9}"/>
              </a:ext>
            </a:extLst>
          </p:cNvPr>
          <p:cNvSpPr txBox="1">
            <a:spLocks/>
          </p:cNvSpPr>
          <p:nvPr/>
        </p:nvSpPr>
        <p:spPr>
          <a:xfrm>
            <a:off x="1523999" y="2829052"/>
            <a:ext cx="9144000" cy="975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b="1" i="1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0C942F1-DDF9-4EE5-81CB-AA21C5A52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" y="82076"/>
            <a:ext cx="1690188" cy="16901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A4027CE7-A731-4CDA-9EA8-B3B914453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45" y="2909847"/>
            <a:ext cx="5234221" cy="30159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FEF3BAC-F223-4E9B-9815-755FDB067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7" y="2909847"/>
            <a:ext cx="4752331" cy="301590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713C17-95F0-4123-B58C-186C98B4C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482" y="99650"/>
            <a:ext cx="1430227" cy="170031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6A9AD-7715-467F-8212-4617B702BC2F}"/>
              </a:ext>
            </a:extLst>
          </p:cNvPr>
          <p:cNvSpPr txBox="1"/>
          <p:nvPr/>
        </p:nvSpPr>
        <p:spPr>
          <a:xfrm>
            <a:off x="2739490" y="2136338"/>
            <a:ext cx="6713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FPGA time…</a:t>
            </a:r>
          </a:p>
          <a:p>
            <a:pPr algn="ctr"/>
            <a:endParaRPr lang="en-US" sz="5400" b="1" dirty="0"/>
          </a:p>
          <a:p>
            <a:pPr algn="ctr"/>
            <a:r>
              <a:rPr lang="en-US" sz="5400" b="1" dirty="0"/>
              <a:t>But before that….</a:t>
            </a:r>
          </a:p>
        </p:txBody>
      </p:sp>
    </p:spTree>
    <p:extLst>
      <p:ext uri="{BB962C8B-B14F-4D97-AF65-F5344CB8AC3E}">
        <p14:creationId xmlns:p14="http://schemas.microsoft.com/office/powerpoint/2010/main" val="2993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B6CAFFE3-8EEF-46C9-A442-B20CF94AAF94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logic principles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5AD2A-504F-4092-8892-1A3095A4694F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5362DC-541D-4214-958D-3C77287C0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33825"/>
            <a:ext cx="7315200" cy="5478780"/>
          </a:xfrm>
          <a:prstGeom prst="rect">
            <a:avLst/>
          </a:prstGeom>
        </p:spPr>
      </p:pic>
      <p:pic>
        <p:nvPicPr>
          <p:cNvPr id="11" name="Picture 10" descr="A picture containing mirror, table, game, drawing&#10;&#10;Description automatically generated">
            <a:extLst>
              <a:ext uri="{FF2B5EF4-FFF2-40B4-BE49-F238E27FC236}">
                <a16:creationId xmlns:a16="http://schemas.microsoft.com/office/drawing/2014/main" id="{85211E49-D95E-4481-B5E7-6FF9B666B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869" y="3143216"/>
            <a:ext cx="8705527" cy="2518858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B11EF5-B130-4078-83E6-F1D7A4413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9" y="1258878"/>
            <a:ext cx="7722296" cy="3567858"/>
          </a:xfrm>
          <a:prstGeom prst="rect">
            <a:avLst/>
          </a:prstGeom>
        </p:spPr>
      </p:pic>
      <p:pic>
        <p:nvPicPr>
          <p:cNvPr id="15" name="Picture 1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5E0EFE2-A05F-466B-BE07-B25648628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03" y="1195926"/>
            <a:ext cx="11246793" cy="5354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CE5E95-5BE2-44A4-B91D-15A260D46DC3}"/>
              </a:ext>
            </a:extLst>
          </p:cNvPr>
          <p:cNvSpPr txBox="1"/>
          <p:nvPr/>
        </p:nvSpPr>
        <p:spPr>
          <a:xfrm>
            <a:off x="2438400" y="6269255"/>
            <a:ext cx="1250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eyl327</a:t>
            </a:r>
            <a:r>
              <a:rPr lang="en-US" sz="1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(reddit)</a:t>
            </a:r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71A9E-DE56-4947-89E1-B7204BC9664E}"/>
              </a:ext>
            </a:extLst>
          </p:cNvPr>
          <p:cNvSpPr txBox="1"/>
          <p:nvPr/>
        </p:nvSpPr>
        <p:spPr>
          <a:xfrm>
            <a:off x="3053443" y="5387056"/>
            <a:ext cx="1953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Nomen_Heroum</a:t>
            </a:r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(reddit)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4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8CD2F1A-D83E-4DD3-BE6D-A27B667C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25" y="94593"/>
            <a:ext cx="5810998" cy="3349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A77607C-820B-4C60-B54C-083B0494B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2" y="530914"/>
            <a:ext cx="4573061" cy="5611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A195F438-EF53-424C-99F5-622C58B56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51" y="4004442"/>
            <a:ext cx="6125845" cy="2432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87D9A9-4D0C-4D81-9188-4F52C0CE2433}"/>
              </a:ext>
            </a:extLst>
          </p:cNvPr>
          <p:cNvSpPr txBox="1"/>
          <p:nvPr/>
        </p:nvSpPr>
        <p:spPr>
          <a:xfrm>
            <a:off x="5570352" y="3429000"/>
            <a:ext cx="5986544" cy="430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V. de Lorenzo, M. Schmidt, Biological standards for the Knowledge-Based </a:t>
            </a:r>
            <a:r>
              <a:rPr lang="en-US" sz="1050" i="1" dirty="0" err="1"/>
              <a:t>BioEconomy</a:t>
            </a:r>
            <a:r>
              <a:rPr lang="en-US" sz="1050" i="1" dirty="0"/>
              <a:t>: What is at stake, New </a:t>
            </a:r>
            <a:r>
              <a:rPr lang="en-US" sz="1050" i="1" dirty="0" err="1"/>
              <a:t>Biotechnol</a:t>
            </a:r>
            <a:r>
              <a:rPr lang="en-US" sz="1050" i="1" dirty="0"/>
              <a:t>. (2017), </a:t>
            </a:r>
            <a:r>
              <a:rPr lang="en-US" sz="1050" i="1" dirty="0">
                <a:hlinkClick r:id="rId6"/>
              </a:rPr>
              <a:t>http://dx.doi.org/10.1016/j.nbt.2017.05.001</a:t>
            </a:r>
            <a:endParaRPr lang="fr-FR" sz="105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CC9DC-4A7F-4F2D-8A47-4198FCA15120}"/>
              </a:ext>
            </a:extLst>
          </p:cNvPr>
          <p:cNvSpPr txBox="1"/>
          <p:nvPr/>
        </p:nvSpPr>
        <p:spPr>
          <a:xfrm>
            <a:off x="5341752" y="6436757"/>
            <a:ext cx="5986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8-bit breadboard computer made by Ben Eater (</a:t>
            </a:r>
            <a:r>
              <a:rPr lang="en-US" sz="1050" i="1" dirty="0">
                <a:hlinkClick r:id="rId7"/>
              </a:rPr>
              <a:t>www.eater.net</a:t>
            </a:r>
            <a:r>
              <a:rPr lang="en-US" sz="1050" i="1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E17B6-CBB1-4F6D-8B00-2571EB706BB8}"/>
              </a:ext>
            </a:extLst>
          </p:cNvPr>
          <p:cNvSpPr txBox="1"/>
          <p:nvPr/>
        </p:nvSpPr>
        <p:spPr>
          <a:xfrm>
            <a:off x="140279" y="6098853"/>
            <a:ext cx="42365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i="1" dirty="0"/>
              <a:t>Texas Instruments 4-bit full </a:t>
            </a:r>
            <a:r>
              <a:rPr lang="fr-CA" sz="1050" i="1" dirty="0" err="1"/>
              <a:t>adder</a:t>
            </a:r>
            <a:r>
              <a:rPr lang="fr-CA" sz="1050" i="1" dirty="0"/>
              <a:t> (SN54F283)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70883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90FC0580-BD7D-460D-82B3-14D9FA71AC74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logic – blinking an LED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768C4B-8E3D-47CB-8DB2-76CF99C1B860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3CD9DE1-EB9B-4924-BB90-73C6ADEA1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05" y="1750162"/>
            <a:ext cx="11388789" cy="33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67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41163-B8C2-4F7A-9E7C-C693F61AF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49" y="883152"/>
            <a:ext cx="8029302" cy="5742812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6DD71F4C-9A6D-42DF-A827-45BC17BD6D36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logic gates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ECE43E-36C0-41F2-AC35-AB4CFFBF26BD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03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BEE9C5-D9E4-4214-9B6F-F4145CC8E3B6}"/>
              </a:ext>
            </a:extLst>
          </p:cNvPr>
          <p:cNvSpPr/>
          <p:nvPr/>
        </p:nvSpPr>
        <p:spPr>
          <a:xfrm>
            <a:off x="6907597" y="2449801"/>
            <a:ext cx="1738817" cy="23253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CAAFA-F921-46AB-816E-C0A895709E49}"/>
              </a:ext>
            </a:extLst>
          </p:cNvPr>
          <p:cNvSpPr txBox="1"/>
          <p:nvPr/>
        </p:nvSpPr>
        <p:spPr>
          <a:xfrm>
            <a:off x="6994345" y="278210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A[x..0]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3A16C-AA6D-45A3-849C-06E4B7189F53}"/>
              </a:ext>
            </a:extLst>
          </p:cNvPr>
          <p:cNvSpPr txBox="1"/>
          <p:nvPr/>
        </p:nvSpPr>
        <p:spPr>
          <a:xfrm>
            <a:off x="6994345" y="400188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B[x..0]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F1C345-FA64-42FD-AAEB-A010BC9DB8E8}"/>
              </a:ext>
            </a:extLst>
          </p:cNvPr>
          <p:cNvSpPr txBox="1"/>
          <p:nvPr/>
        </p:nvSpPr>
        <p:spPr>
          <a:xfrm>
            <a:off x="7594812" y="311163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Sum[x..0]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4D0DC-8B4D-46DA-A25C-459E955272DA}"/>
              </a:ext>
            </a:extLst>
          </p:cNvPr>
          <p:cNvCxnSpPr>
            <a:cxnSpLocks/>
          </p:cNvCxnSpPr>
          <p:nvPr/>
        </p:nvCxnSpPr>
        <p:spPr>
          <a:xfrm>
            <a:off x="8663677" y="3296296"/>
            <a:ext cx="66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B4A960-3440-431D-8B69-B0F836002CD7}"/>
              </a:ext>
            </a:extLst>
          </p:cNvPr>
          <p:cNvCxnSpPr>
            <a:cxnSpLocks/>
          </p:cNvCxnSpPr>
          <p:nvPr/>
        </p:nvCxnSpPr>
        <p:spPr>
          <a:xfrm>
            <a:off x="6238730" y="2955067"/>
            <a:ext cx="66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5DBE2F-B47A-4B62-A12A-5225F6A18CD4}"/>
              </a:ext>
            </a:extLst>
          </p:cNvPr>
          <p:cNvCxnSpPr>
            <a:cxnSpLocks/>
          </p:cNvCxnSpPr>
          <p:nvPr/>
        </p:nvCxnSpPr>
        <p:spPr>
          <a:xfrm>
            <a:off x="6238729" y="4186548"/>
            <a:ext cx="66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76EA2B-79F8-4E52-BBD1-49443CAEB447}"/>
              </a:ext>
            </a:extLst>
          </p:cNvPr>
          <p:cNvSpPr txBox="1"/>
          <p:nvPr/>
        </p:nvSpPr>
        <p:spPr>
          <a:xfrm>
            <a:off x="7600605" y="3592119"/>
            <a:ext cx="10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out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50D6B9-9D9F-4C17-8F91-07800243C944}"/>
              </a:ext>
            </a:extLst>
          </p:cNvPr>
          <p:cNvCxnSpPr>
            <a:cxnSpLocks/>
          </p:cNvCxnSpPr>
          <p:nvPr/>
        </p:nvCxnSpPr>
        <p:spPr>
          <a:xfrm>
            <a:off x="8658459" y="3776785"/>
            <a:ext cx="66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E3771DC1-BF59-4BAC-A441-CA1768BEDE07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C379FA-50E4-43DA-B60E-8E484C0A238B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B11F57A9-F424-4AFF-8ED6-0D70A052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78" y="2342881"/>
            <a:ext cx="4375884" cy="243226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D46E2E-6CCD-47C3-8CC9-046C76F4A0C3}"/>
              </a:ext>
            </a:extLst>
          </p:cNvPr>
          <p:cNvSpPr/>
          <p:nvPr/>
        </p:nvSpPr>
        <p:spPr>
          <a:xfrm>
            <a:off x="5102716" y="3428999"/>
            <a:ext cx="978408" cy="3169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2304F38-7948-4395-B8A9-B73367466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36080"/>
              </p:ext>
            </p:extLst>
          </p:nvPr>
        </p:nvGraphicFramePr>
        <p:xfrm>
          <a:off x="9742098" y="2120908"/>
          <a:ext cx="2132624" cy="2647069"/>
        </p:xfrm>
        <a:graphic>
          <a:graphicData uri="http://schemas.openxmlformats.org/drawingml/2006/table">
            <a:tbl>
              <a:tblPr firstRow="1" bandRow="1"/>
              <a:tblGrid>
                <a:gridCol w="533156">
                  <a:extLst>
                    <a:ext uri="{9D8B030D-6E8A-4147-A177-3AD203B41FA5}">
                      <a16:colId xmlns:a16="http://schemas.microsoft.com/office/drawing/2014/main" val="1650725105"/>
                    </a:ext>
                  </a:extLst>
                </a:gridCol>
                <a:gridCol w="533156">
                  <a:extLst>
                    <a:ext uri="{9D8B030D-6E8A-4147-A177-3AD203B41FA5}">
                      <a16:colId xmlns:a16="http://schemas.microsoft.com/office/drawing/2014/main" val="1878898293"/>
                    </a:ext>
                  </a:extLst>
                </a:gridCol>
                <a:gridCol w="533156">
                  <a:extLst>
                    <a:ext uri="{9D8B030D-6E8A-4147-A177-3AD203B41FA5}">
                      <a16:colId xmlns:a16="http://schemas.microsoft.com/office/drawing/2014/main" val="1014252654"/>
                    </a:ext>
                  </a:extLst>
                </a:gridCol>
                <a:gridCol w="533156">
                  <a:extLst>
                    <a:ext uri="{9D8B030D-6E8A-4147-A177-3AD203B41FA5}">
                      <a16:colId xmlns:a16="http://schemas.microsoft.com/office/drawing/2014/main" val="4244817461"/>
                    </a:ext>
                  </a:extLst>
                </a:gridCol>
              </a:tblGrid>
              <a:tr h="520007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B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175528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73969"/>
                  </a:ext>
                </a:extLst>
              </a:tr>
              <a:tr h="5670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85480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07948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8830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B6E20B-EEF2-43A2-A5D8-01574E08B606}"/>
              </a:ext>
            </a:extLst>
          </p:cNvPr>
          <p:cNvSpPr txBox="1"/>
          <p:nvPr/>
        </p:nvSpPr>
        <p:spPr>
          <a:xfrm>
            <a:off x="10115772" y="1727157"/>
            <a:ext cx="123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Truth table</a:t>
            </a:r>
          </a:p>
        </p:txBody>
      </p:sp>
    </p:spTree>
    <p:extLst>
      <p:ext uri="{BB962C8B-B14F-4D97-AF65-F5344CB8AC3E}">
        <p14:creationId xmlns:p14="http://schemas.microsoft.com/office/powerpoint/2010/main" val="2757376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925AEF-5058-43CC-8AA4-82E0F539010D}"/>
              </a:ext>
            </a:extLst>
          </p:cNvPr>
          <p:cNvSpPr/>
          <p:nvPr/>
        </p:nvSpPr>
        <p:spPr>
          <a:xfrm>
            <a:off x="9237338" y="2351841"/>
            <a:ext cx="1738817" cy="23253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585BE-24E6-4DCF-9AAE-BCF8E6A92FF0}"/>
              </a:ext>
            </a:extLst>
          </p:cNvPr>
          <p:cNvSpPr txBox="1"/>
          <p:nvPr/>
        </p:nvSpPr>
        <p:spPr>
          <a:xfrm>
            <a:off x="9324086" y="268414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A[x..0]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3D4F7-9B37-4AEF-B3C0-C951063A2934}"/>
              </a:ext>
            </a:extLst>
          </p:cNvPr>
          <p:cNvSpPr txBox="1"/>
          <p:nvPr/>
        </p:nvSpPr>
        <p:spPr>
          <a:xfrm>
            <a:off x="9324086" y="390392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B[x..0]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8B8F4-D51B-4525-9A8B-5B70A2219075}"/>
              </a:ext>
            </a:extLst>
          </p:cNvPr>
          <p:cNvSpPr txBox="1"/>
          <p:nvPr/>
        </p:nvSpPr>
        <p:spPr>
          <a:xfrm>
            <a:off x="10417989" y="337661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A=B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34F323-1B96-4115-921D-15D07EDBA266}"/>
              </a:ext>
            </a:extLst>
          </p:cNvPr>
          <p:cNvCxnSpPr>
            <a:cxnSpLocks/>
          </p:cNvCxnSpPr>
          <p:nvPr/>
        </p:nvCxnSpPr>
        <p:spPr>
          <a:xfrm>
            <a:off x="10976155" y="3561284"/>
            <a:ext cx="66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A7A3F0-7F17-4C4A-9E3C-45F4362D0661}"/>
              </a:ext>
            </a:extLst>
          </p:cNvPr>
          <p:cNvCxnSpPr>
            <a:cxnSpLocks/>
          </p:cNvCxnSpPr>
          <p:nvPr/>
        </p:nvCxnSpPr>
        <p:spPr>
          <a:xfrm>
            <a:off x="8568471" y="2857107"/>
            <a:ext cx="66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22D160-0E8D-4934-91EA-1B3430B0915B}"/>
              </a:ext>
            </a:extLst>
          </p:cNvPr>
          <p:cNvCxnSpPr>
            <a:cxnSpLocks/>
          </p:cNvCxnSpPr>
          <p:nvPr/>
        </p:nvCxnSpPr>
        <p:spPr>
          <a:xfrm>
            <a:off x="8568470" y="4088588"/>
            <a:ext cx="66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65B3F5-2B41-4A9A-8A22-B4D60E0F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97" y="2575577"/>
            <a:ext cx="6156539" cy="19714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1C3F4C-E97B-4C7F-A935-5E506D00E476}"/>
              </a:ext>
            </a:extLst>
          </p:cNvPr>
          <p:cNvSpPr txBox="1"/>
          <p:nvPr/>
        </p:nvSpPr>
        <p:spPr>
          <a:xfrm>
            <a:off x="700823" y="2185709"/>
            <a:ext cx="634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simple comparator is obtained from a single logic gate (XNOR)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47F8B9DE-700E-4E5E-AD03-AC00AD521D2E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Comparators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A455E2-3C78-4FDF-BB60-AD6268C5C625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9CF97CA-FA77-412A-8C65-E000ED401E43}"/>
              </a:ext>
            </a:extLst>
          </p:cNvPr>
          <p:cNvSpPr/>
          <p:nvPr/>
        </p:nvSpPr>
        <p:spPr>
          <a:xfrm>
            <a:off x="7225299" y="3286621"/>
            <a:ext cx="978408" cy="3169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9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B8B3577-9BF0-4D43-8F29-5609E8FFD9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089782"/>
                  </p:ext>
                </p:extLst>
              </p:nvPr>
            </p:nvGraphicFramePr>
            <p:xfrm>
              <a:off x="8898117" y="1136219"/>
              <a:ext cx="2714324" cy="358388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78581">
                      <a:extLst>
                        <a:ext uri="{9D8B030D-6E8A-4147-A177-3AD203B41FA5}">
                          <a16:colId xmlns:a16="http://schemas.microsoft.com/office/drawing/2014/main" val="1650725105"/>
                        </a:ext>
                      </a:extLst>
                    </a:gridCol>
                    <a:gridCol w="678581">
                      <a:extLst>
                        <a:ext uri="{9D8B030D-6E8A-4147-A177-3AD203B41FA5}">
                          <a16:colId xmlns:a16="http://schemas.microsoft.com/office/drawing/2014/main" val="1878898293"/>
                        </a:ext>
                      </a:extLst>
                    </a:gridCol>
                    <a:gridCol w="678581">
                      <a:extLst>
                        <a:ext uri="{9D8B030D-6E8A-4147-A177-3AD203B41FA5}">
                          <a16:colId xmlns:a16="http://schemas.microsoft.com/office/drawing/2014/main" val="1014252654"/>
                        </a:ext>
                      </a:extLst>
                    </a:gridCol>
                    <a:gridCol w="678581">
                      <a:extLst>
                        <a:ext uri="{9D8B030D-6E8A-4147-A177-3AD203B41FA5}">
                          <a16:colId xmlns:a16="http://schemas.microsoft.com/office/drawing/2014/main" val="4244817461"/>
                        </a:ext>
                      </a:extLst>
                    </a:gridCol>
                  </a:tblGrid>
                  <a:tr h="71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/>
                            <a:t>CLK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/>
                            <a:t>D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1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𝐐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fr-FR" b="1" i="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0175528"/>
                      </a:ext>
                    </a:extLst>
                  </a:tr>
                  <a:tr h="71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X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Q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fr-FR" b="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5973969"/>
                      </a:ext>
                    </a:extLst>
                  </a:tr>
                  <a:tr h="71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X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Q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fr-FR" b="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885480"/>
                      </a:ext>
                    </a:extLst>
                  </a:tr>
                  <a:tr h="71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↑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07948"/>
                      </a:ext>
                    </a:extLst>
                  </a:tr>
                  <a:tr h="7167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48830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B8B3577-9BF0-4D43-8F29-5609E8FFD9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089782"/>
                  </p:ext>
                </p:extLst>
              </p:nvPr>
            </p:nvGraphicFramePr>
            <p:xfrm>
              <a:off x="8898117" y="1136219"/>
              <a:ext cx="2714324" cy="358388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78581">
                      <a:extLst>
                        <a:ext uri="{9D8B030D-6E8A-4147-A177-3AD203B41FA5}">
                          <a16:colId xmlns:a16="http://schemas.microsoft.com/office/drawing/2014/main" val="1650725105"/>
                        </a:ext>
                      </a:extLst>
                    </a:gridCol>
                    <a:gridCol w="678581">
                      <a:extLst>
                        <a:ext uri="{9D8B030D-6E8A-4147-A177-3AD203B41FA5}">
                          <a16:colId xmlns:a16="http://schemas.microsoft.com/office/drawing/2014/main" val="1878898293"/>
                        </a:ext>
                      </a:extLst>
                    </a:gridCol>
                    <a:gridCol w="678581">
                      <a:extLst>
                        <a:ext uri="{9D8B030D-6E8A-4147-A177-3AD203B41FA5}">
                          <a16:colId xmlns:a16="http://schemas.microsoft.com/office/drawing/2014/main" val="1014252654"/>
                        </a:ext>
                      </a:extLst>
                    </a:gridCol>
                    <a:gridCol w="678581">
                      <a:extLst>
                        <a:ext uri="{9D8B030D-6E8A-4147-A177-3AD203B41FA5}">
                          <a16:colId xmlns:a16="http://schemas.microsoft.com/office/drawing/2014/main" val="4244817461"/>
                        </a:ext>
                      </a:extLst>
                    </a:gridCol>
                  </a:tblGrid>
                  <a:tr h="71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/>
                            <a:t>CLK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/>
                            <a:t>D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847" r="-101786" b="-4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2703" t="-847" r="-2703" b="-4008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0175528"/>
                      </a:ext>
                    </a:extLst>
                  </a:tr>
                  <a:tr h="71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X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100847" r="-101786" b="-3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2703" t="-100847" r="-2703" b="-3008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5973969"/>
                      </a:ext>
                    </a:extLst>
                  </a:tr>
                  <a:tr h="71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X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2564" r="-101786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2703" t="-202564" r="-2703" b="-2034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3885480"/>
                      </a:ext>
                    </a:extLst>
                  </a:tr>
                  <a:tr h="7167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↑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07948"/>
                      </a:ext>
                    </a:extLst>
                  </a:tr>
                  <a:tr h="7167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4883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EC0E54A-98DE-47BF-A25A-C382DA28251D}"/>
              </a:ext>
            </a:extLst>
          </p:cNvPr>
          <p:cNvSpPr/>
          <p:nvPr/>
        </p:nvSpPr>
        <p:spPr>
          <a:xfrm>
            <a:off x="6241098" y="1856168"/>
            <a:ext cx="1738817" cy="23253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47D67-CBC0-4C15-ABF7-3174C86FD7D3}"/>
              </a:ext>
            </a:extLst>
          </p:cNvPr>
          <p:cNvSpPr txBox="1"/>
          <p:nvPr/>
        </p:nvSpPr>
        <p:spPr>
          <a:xfrm>
            <a:off x="6327846" y="21884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D8189-1DC0-4FBE-AA6A-864316BB4958}"/>
              </a:ext>
            </a:extLst>
          </p:cNvPr>
          <p:cNvSpPr txBox="1"/>
          <p:nvPr/>
        </p:nvSpPr>
        <p:spPr>
          <a:xfrm>
            <a:off x="6439677" y="3408249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DADE18-0809-4A77-9A4E-C7D4FDF8A3AC}"/>
                  </a:ext>
                </a:extLst>
              </p:cNvPr>
              <p:cNvSpPr txBox="1"/>
              <p:nvPr/>
            </p:nvSpPr>
            <p:spPr>
              <a:xfrm>
                <a:off x="7600716" y="2188472"/>
                <a:ext cx="401072" cy="369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effectLst/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DADE18-0809-4A77-9A4E-C7D4FDF8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716" y="2188472"/>
                <a:ext cx="401072" cy="369328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A526A6-0197-4849-BC6B-5C2229F8B203}"/>
                  </a:ext>
                </a:extLst>
              </p:cNvPr>
              <p:cNvSpPr txBox="1"/>
              <p:nvPr/>
            </p:nvSpPr>
            <p:spPr>
              <a:xfrm>
                <a:off x="7594873" y="3408249"/>
                <a:ext cx="401072" cy="36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800" b="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Q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A526A6-0197-4849-BC6B-5C2229F8B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873" y="3408249"/>
                <a:ext cx="401072" cy="369909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534F02A-0B12-40FB-BCC5-946CE28EF66E}"/>
              </a:ext>
            </a:extLst>
          </p:cNvPr>
          <p:cNvGrpSpPr/>
          <p:nvPr/>
        </p:nvGrpSpPr>
        <p:grpSpPr>
          <a:xfrm>
            <a:off x="6241098" y="3408249"/>
            <a:ext cx="250415" cy="312284"/>
            <a:chOff x="2519916" y="4129073"/>
            <a:chExt cx="250415" cy="31228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ECD490-42A6-49AF-8EAD-5E8D53F1C450}"/>
                </a:ext>
              </a:extLst>
            </p:cNvPr>
            <p:cNvCxnSpPr/>
            <p:nvPr/>
          </p:nvCxnSpPr>
          <p:spPr>
            <a:xfrm>
              <a:off x="2519916" y="4129073"/>
              <a:ext cx="250415" cy="1846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E42A29-80D3-4FDF-8789-59A531FC5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916" y="4313739"/>
              <a:ext cx="250415" cy="1276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A25F33-83D3-41DF-9C8D-F45539C58BF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001788" y="2373136"/>
            <a:ext cx="609237" cy="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ADAF6-73F1-4444-89FF-134CA62B403E}"/>
              </a:ext>
            </a:extLst>
          </p:cNvPr>
          <p:cNvCxnSpPr>
            <a:cxnSpLocks/>
          </p:cNvCxnSpPr>
          <p:nvPr/>
        </p:nvCxnSpPr>
        <p:spPr>
          <a:xfrm>
            <a:off x="7979914" y="3602687"/>
            <a:ext cx="66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8CF2CF-8FC3-4B91-9E61-15620E2B78D1}"/>
              </a:ext>
            </a:extLst>
          </p:cNvPr>
          <p:cNvCxnSpPr>
            <a:cxnSpLocks/>
          </p:cNvCxnSpPr>
          <p:nvPr/>
        </p:nvCxnSpPr>
        <p:spPr>
          <a:xfrm>
            <a:off x="5572231" y="2361434"/>
            <a:ext cx="66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AC89B6-EBE7-4B08-8595-272308E5B91F}"/>
              </a:ext>
            </a:extLst>
          </p:cNvPr>
          <p:cNvCxnSpPr>
            <a:cxnSpLocks/>
          </p:cNvCxnSpPr>
          <p:nvPr/>
        </p:nvCxnSpPr>
        <p:spPr>
          <a:xfrm>
            <a:off x="5572230" y="3592915"/>
            <a:ext cx="668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re 1">
            <a:extLst>
              <a:ext uri="{FF2B5EF4-FFF2-40B4-BE49-F238E27FC236}">
                <a16:creationId xmlns:a16="http://schemas.microsoft.com/office/drawing/2014/main" id="{C9206836-0AAE-45FD-A4D9-7DCA8B9529C4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Flip-Flop (register)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D639F2-75F0-42DF-9373-DD446977A9D3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Flip Flop | Truth Table &amp; Various Types | Basics for Beginners">
            <a:extLst>
              <a:ext uri="{FF2B5EF4-FFF2-40B4-BE49-F238E27FC236}">
                <a16:creationId xmlns:a16="http://schemas.microsoft.com/office/drawing/2014/main" id="{88D43764-42B1-4143-9FC1-3FF9ABF2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2" y="2047566"/>
            <a:ext cx="4415928" cy="18378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2C2799-725F-4F4D-AF60-7D2B30161EF2}"/>
              </a:ext>
            </a:extLst>
          </p:cNvPr>
          <p:cNvSpPr txBox="1"/>
          <p:nvPr/>
        </p:nvSpPr>
        <p:spPr>
          <a:xfrm>
            <a:off x="9637802" y="766886"/>
            <a:ext cx="123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Truth table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6657720-A967-4EF4-9063-19A93C9F37C6}"/>
              </a:ext>
            </a:extLst>
          </p:cNvPr>
          <p:cNvSpPr/>
          <p:nvPr/>
        </p:nvSpPr>
        <p:spPr>
          <a:xfrm>
            <a:off x="4945206" y="2808034"/>
            <a:ext cx="978408" cy="3169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E0007-5EAF-48DE-89A4-309E3D676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58" y="4689428"/>
            <a:ext cx="7599241" cy="1848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EF93E9-9315-4973-9527-A33E5A632D81}"/>
              </a:ext>
            </a:extLst>
          </p:cNvPr>
          <p:cNvSpPr txBox="1"/>
          <p:nvPr/>
        </p:nvSpPr>
        <p:spPr>
          <a:xfrm>
            <a:off x="2870368" y="4350772"/>
            <a:ext cx="300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Chronogram (timing diagram)</a:t>
            </a:r>
          </a:p>
        </p:txBody>
      </p:sp>
    </p:spTree>
    <p:extLst>
      <p:ext uri="{BB962C8B-B14F-4D97-AF65-F5344CB8AC3E}">
        <p14:creationId xmlns:p14="http://schemas.microsoft.com/office/powerpoint/2010/main" val="178320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EBEFDA-5E40-4DB7-9BBD-3DDB52DB0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605" y="1750162"/>
            <a:ext cx="11388789" cy="3357676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A92A73B2-B3AD-47CD-8D9F-E3FDB09AC82C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another look…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520FC-C38A-4FF6-B88A-8D11F28C85E1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1C85DD-D710-4603-A023-6FFCEA2C3C39}"/>
              </a:ext>
            </a:extLst>
          </p:cNvPr>
          <p:cNvSpPr txBox="1"/>
          <p:nvPr/>
        </p:nvSpPr>
        <p:spPr>
          <a:xfrm>
            <a:off x="10439400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E1F9C-DC3D-4546-A704-B7470136C1F7}"/>
              </a:ext>
            </a:extLst>
          </p:cNvPr>
          <p:cNvSpPr txBox="1"/>
          <p:nvPr/>
        </p:nvSpPr>
        <p:spPr>
          <a:xfrm>
            <a:off x="6197600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23143-47AD-4650-AA5A-E35311367F66}"/>
              </a:ext>
            </a:extLst>
          </p:cNvPr>
          <p:cNvSpPr txBox="1"/>
          <p:nvPr/>
        </p:nvSpPr>
        <p:spPr>
          <a:xfrm>
            <a:off x="3263900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C2CBC-A2FC-4E0C-AA0A-500E600A72D7}"/>
              </a:ext>
            </a:extLst>
          </p:cNvPr>
          <p:cNvSpPr txBox="1"/>
          <p:nvPr/>
        </p:nvSpPr>
        <p:spPr>
          <a:xfrm>
            <a:off x="7785100" y="2107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2F709-9BFC-410C-B7B7-63DF31E95FA0}"/>
              </a:ext>
            </a:extLst>
          </p:cNvPr>
          <p:cNvSpPr txBox="1"/>
          <p:nvPr/>
        </p:nvSpPr>
        <p:spPr>
          <a:xfrm>
            <a:off x="847557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64016F-62D2-4A39-B31F-6B6EAAB0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5266588"/>
            <a:ext cx="400050" cy="476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25D13E-1551-402D-A2F7-BED355DE2467}"/>
              </a:ext>
            </a:extLst>
          </p:cNvPr>
          <p:cNvSpPr txBox="1"/>
          <p:nvPr/>
        </p:nvSpPr>
        <p:spPr>
          <a:xfrm>
            <a:off x="3260786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FB5CCD-165B-492E-8FD3-20CA715BC59E}"/>
              </a:ext>
            </a:extLst>
          </p:cNvPr>
          <p:cNvSpPr txBox="1"/>
          <p:nvPr/>
        </p:nvSpPr>
        <p:spPr>
          <a:xfrm>
            <a:off x="6197600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9DDEBD-C316-44B9-B1A2-AFC370F0B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647825" y="5266588"/>
            <a:ext cx="400050" cy="476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D69FFE-A923-4C0D-B67F-18A980CA9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5" y="5266588"/>
            <a:ext cx="400050" cy="476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A13D64-B69D-4A7F-A41F-A52403A1410C}"/>
              </a:ext>
            </a:extLst>
          </p:cNvPr>
          <p:cNvSpPr txBox="1"/>
          <p:nvPr/>
        </p:nvSpPr>
        <p:spPr>
          <a:xfrm>
            <a:off x="3260786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4363EB-23D2-45A2-B8AA-E7037DA3C582}"/>
              </a:ext>
            </a:extLst>
          </p:cNvPr>
          <p:cNvSpPr txBox="1"/>
          <p:nvPr/>
        </p:nvSpPr>
        <p:spPr>
          <a:xfrm>
            <a:off x="6197600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9F6719-398A-4AD1-980B-FD9FCA9BEE76}"/>
              </a:ext>
            </a:extLst>
          </p:cNvPr>
          <p:cNvSpPr txBox="1"/>
          <p:nvPr/>
        </p:nvSpPr>
        <p:spPr>
          <a:xfrm>
            <a:off x="2534466" y="5484525"/>
            <a:ext cx="39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50 million clock cycles later (1 second)….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2E2207-4775-4D85-A82D-350FD6195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00" y="5266588"/>
            <a:ext cx="400050" cy="4762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E0A9BF-4288-467A-9D28-B71012D7DE40}"/>
              </a:ext>
            </a:extLst>
          </p:cNvPr>
          <p:cNvSpPr txBox="1"/>
          <p:nvPr/>
        </p:nvSpPr>
        <p:spPr>
          <a:xfrm>
            <a:off x="3272645" y="3059668"/>
            <a:ext cx="99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2FAF081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25E9D2-7B05-48CB-A6D2-45D4E4DBD77C}"/>
              </a:ext>
            </a:extLst>
          </p:cNvPr>
          <p:cNvSpPr txBox="1"/>
          <p:nvPr/>
        </p:nvSpPr>
        <p:spPr>
          <a:xfrm>
            <a:off x="6209459" y="3059668"/>
            <a:ext cx="99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2FAF080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535F80-FD89-4910-828B-80BE949ED13A}"/>
              </a:ext>
            </a:extLst>
          </p:cNvPr>
          <p:cNvSpPr txBox="1"/>
          <p:nvPr/>
        </p:nvSpPr>
        <p:spPr>
          <a:xfrm>
            <a:off x="7785100" y="2107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9E5AB3-3451-4FC2-8640-380722BA51A7}"/>
              </a:ext>
            </a:extLst>
          </p:cNvPr>
          <p:cNvSpPr txBox="1"/>
          <p:nvPr/>
        </p:nvSpPr>
        <p:spPr>
          <a:xfrm>
            <a:off x="10439400" y="32449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2CC953-74DE-40A2-AD43-F87FD507BD4C}"/>
              </a:ext>
            </a:extLst>
          </p:cNvPr>
          <p:cNvSpPr txBox="1"/>
          <p:nvPr/>
        </p:nvSpPr>
        <p:spPr>
          <a:xfrm>
            <a:off x="8475573" y="32449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0FDE22-835B-45C8-B696-FE45ADF6EEE3}"/>
              </a:ext>
            </a:extLst>
          </p:cNvPr>
          <p:cNvSpPr txBox="1"/>
          <p:nvPr/>
        </p:nvSpPr>
        <p:spPr>
          <a:xfrm>
            <a:off x="3272645" y="3060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710121-16D2-4193-BCCD-119CDD5E5EA3}"/>
              </a:ext>
            </a:extLst>
          </p:cNvPr>
          <p:cNvSpPr txBox="1"/>
          <p:nvPr/>
        </p:nvSpPr>
        <p:spPr>
          <a:xfrm>
            <a:off x="6209459" y="3060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DB12A-A145-46CF-914D-1BCAED6C93B2}"/>
              </a:ext>
            </a:extLst>
          </p:cNvPr>
          <p:cNvSpPr txBox="1"/>
          <p:nvPr/>
        </p:nvSpPr>
        <p:spPr>
          <a:xfrm>
            <a:off x="7785100" y="21077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9783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12" grpId="0"/>
      <p:bldP spid="12" grpId="1"/>
      <p:bldP spid="13" grpId="0"/>
      <p:bldP spid="13" grpId="1"/>
      <p:bldP spid="15" grpId="0"/>
      <p:bldP spid="15" grpId="1"/>
      <p:bldP spid="16" grpId="0"/>
      <p:bldP spid="16" grpId="1"/>
      <p:bldP spid="19" grpId="0"/>
      <p:bldP spid="19" grpId="1"/>
      <p:bldP spid="20" grpId="0"/>
      <p:bldP spid="20" grpId="1"/>
      <p:bldP spid="21" grpId="0"/>
      <p:bldP spid="23" grpId="0"/>
      <p:bldP spid="23" grpId="1"/>
      <p:bldP spid="24" grpId="0"/>
      <p:bldP spid="24" grpId="1"/>
      <p:bldP spid="25" grpId="0"/>
      <p:bldP spid="25" grpId="1"/>
      <p:bldP spid="31" grpId="0"/>
      <p:bldP spid="32" grpId="0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08A7AF8-0F81-4A90-AA59-526489BFB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48" y="681386"/>
            <a:ext cx="6564783" cy="584367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noProof="0" dirty="0"/>
              <a:t>FPGA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Field Programmable Gate Array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Predecessors: PLD, CPLD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Synthesis of any digital logic hardware, completely programmable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/>
              <a:t>Parallel</a:t>
            </a:r>
            <a:r>
              <a:rPr lang="en-US" sz="2800" dirty="0"/>
              <a:t> architecture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Coded using VHDL, Verilog, schematic entry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FPGA ≠ microcontroller*</a:t>
            </a:r>
          </a:p>
          <a:p>
            <a:pPr algn="l"/>
            <a:r>
              <a:rPr lang="en-US" sz="2800" b="1" noProof="0" dirty="0"/>
              <a:t>VHDL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noProof="0" dirty="0"/>
              <a:t>VHSIC-HDL, Very High Speed Integrated Circuit Hardware Description Language</a:t>
            </a:r>
            <a:endParaRPr lang="en-US" sz="2800" b="1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Behavioral vs. structural approach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noProof="0" dirty="0"/>
              <a:t>Parallel </a:t>
            </a:r>
            <a:r>
              <a:rPr lang="en-US" sz="2800" noProof="0" dirty="0"/>
              <a:t>code execution</a:t>
            </a:r>
            <a:endParaRPr lang="en-US" sz="2800" b="1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l"/>
            <a:endParaRPr lang="en-US" sz="2800" noProof="0" dirty="0"/>
          </a:p>
          <a:p>
            <a:pPr algn="l"/>
            <a:endParaRPr lang="en-US" sz="2800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4479541-A108-44A9-B179-76E8405029BB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– FPGA and VHDL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FD86F3-5694-4E0E-B556-491FED8DD364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4DC538-253E-4CEB-AC96-F03FD89DA568}"/>
              </a:ext>
            </a:extLst>
          </p:cNvPr>
          <p:cNvGrpSpPr>
            <a:grpSpLocks noChangeAspect="1"/>
          </p:cNvGrpSpPr>
          <p:nvPr/>
        </p:nvGrpSpPr>
        <p:grpSpPr>
          <a:xfrm>
            <a:off x="6801389" y="1637316"/>
            <a:ext cx="5131846" cy="3583367"/>
            <a:chOff x="7829528" y="3090682"/>
            <a:chExt cx="4233398" cy="29560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9403EC-E418-41EA-B6F5-296C7BF88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528" y="3090682"/>
              <a:ext cx="4233398" cy="295601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35E5D8-CE15-4BF4-96C3-E48FBA1404F0}"/>
                </a:ext>
              </a:extLst>
            </p:cNvPr>
            <p:cNvSpPr/>
            <p:nvPr/>
          </p:nvSpPr>
          <p:spPr>
            <a:xfrm>
              <a:off x="8955477" y="4889633"/>
              <a:ext cx="3107448" cy="1139025"/>
            </a:xfrm>
            <a:prstGeom prst="rect">
              <a:avLst/>
            </a:prstGeom>
            <a:ln w="635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Generic internal structure of an FPGA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47F87E-2A3A-41A5-931A-1BB3B33C1E84}"/>
              </a:ext>
            </a:extLst>
          </p:cNvPr>
          <p:cNvSpPr txBox="1"/>
          <p:nvPr/>
        </p:nvSpPr>
        <p:spPr>
          <a:xfrm>
            <a:off x="198558" y="6397622"/>
            <a:ext cx="11626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/>
              <a:t>*</a:t>
            </a:r>
            <a:r>
              <a:rPr lang="fr-CA" sz="1600" dirty="0" err="1"/>
              <a:t>it</a:t>
            </a:r>
            <a:r>
              <a:rPr lang="fr-CA" sz="1600" dirty="0"/>
              <a:t> </a:t>
            </a:r>
            <a:r>
              <a:rPr lang="fr-CA" sz="1600" dirty="0" err="1"/>
              <a:t>could</a:t>
            </a:r>
            <a:r>
              <a:rPr lang="fr-CA" sz="1600" dirty="0"/>
              <a:t> </a:t>
            </a:r>
            <a:r>
              <a:rPr lang="fr-CA" sz="1600" dirty="0" err="1"/>
              <a:t>be</a:t>
            </a:r>
            <a:r>
              <a:rPr lang="fr-CA" sz="1600" dirty="0"/>
              <a:t> </a:t>
            </a:r>
            <a:r>
              <a:rPr lang="fr-CA" sz="1600" dirty="0" err="1"/>
              <a:t>programmed</a:t>
            </a:r>
            <a:r>
              <a:rPr lang="fr-CA" sz="1600" dirty="0"/>
              <a:t> to </a:t>
            </a:r>
            <a:r>
              <a:rPr lang="fr-CA" sz="1600" dirty="0" err="1"/>
              <a:t>be</a:t>
            </a:r>
            <a:r>
              <a:rPr lang="fr-CA" sz="1600" dirty="0"/>
              <a:t> </a:t>
            </a:r>
            <a:r>
              <a:rPr lang="fr-CA" sz="1600" dirty="0" err="1"/>
              <a:t>though</a:t>
            </a:r>
            <a:r>
              <a:rPr lang="fr-CA" sz="1600" dirty="0"/>
              <a:t>… </a:t>
            </a:r>
            <a:r>
              <a:rPr lang="en-US" sz="1600" dirty="0">
                <a:hlinkClick r:id="rId4"/>
              </a:rPr>
              <a:t>https://www.fpga4student.com/2016/12/a-complete-8-bit-microcontroller-in-vhdl.html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08A7AF8-0F81-4A90-AA59-526489BFB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88" y="1018451"/>
            <a:ext cx="11738457" cy="5576637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noProof="0" dirty="0"/>
              <a:t>Presenter introduction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noProof="0" dirty="0"/>
              <a:t>Listener introduction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noProof="0" dirty="0"/>
              <a:t>Topic presentation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noProof="0" dirty="0"/>
              <a:t>Arduino introduction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noProof="0" dirty="0"/>
              <a:t>Coding – Arduino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noProof="0" dirty="0"/>
              <a:t>Digital logic principles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noProof="0" dirty="0"/>
              <a:t>FPGA and VHDL introduction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noProof="0" dirty="0"/>
              <a:t>Coding – FPGA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noProof="0" dirty="0"/>
              <a:t>Improvements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 </a:t>
            </a:r>
            <a:r>
              <a:rPr lang="en-US" sz="3200" noProof="0" dirty="0"/>
              <a:t>Annex/useful links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CE462D-EC0B-4AD6-B9FE-CC5CDF1B8715}"/>
              </a:ext>
            </a:extLst>
          </p:cNvPr>
          <p:cNvGrpSpPr>
            <a:grpSpLocks noChangeAspect="1"/>
          </p:cNvGrpSpPr>
          <p:nvPr/>
        </p:nvGrpSpPr>
        <p:grpSpPr>
          <a:xfrm>
            <a:off x="5649376" y="789535"/>
            <a:ext cx="6075020" cy="6034467"/>
            <a:chOff x="6393774" y="1189288"/>
            <a:chExt cx="5493427" cy="5456757"/>
          </a:xfrm>
        </p:grpSpPr>
        <p:pic>
          <p:nvPicPr>
            <p:cNvPr id="6" name="Picture 5" descr="A circuit board&#10;&#10;Description automatically generated">
              <a:extLst>
                <a:ext uri="{FF2B5EF4-FFF2-40B4-BE49-F238E27FC236}">
                  <a16:creationId xmlns:a16="http://schemas.microsoft.com/office/drawing/2014/main" id="{2B68D4D0-6F35-40B9-8FD5-58227A83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91" y="1189288"/>
              <a:ext cx="5139924" cy="51589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89BFB3-9822-42E5-9BB2-6F4F6D136EE7}"/>
                </a:ext>
              </a:extLst>
            </p:cNvPr>
            <p:cNvSpPr txBox="1"/>
            <p:nvPr/>
          </p:nvSpPr>
          <p:spPr>
            <a:xfrm>
              <a:off x="6393774" y="6307491"/>
              <a:ext cx="54934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Die photo of LF444 – quad JFET op-amp </a:t>
              </a:r>
              <a:r>
                <a:rPr lang="en-US" sz="1600" i="1" dirty="0"/>
                <a:t>(credit: </a:t>
              </a:r>
              <a:r>
                <a:rPr lang="en-US" sz="1600" i="1" dirty="0">
                  <a:hlinkClick r:id="rId4"/>
                </a:rPr>
                <a:t>zeptobars.com</a:t>
              </a:r>
              <a:r>
                <a:rPr lang="en-US" sz="1600" i="1" dirty="0"/>
                <a:t>) </a:t>
              </a:r>
            </a:p>
          </p:txBody>
        </p:sp>
      </p:grpSp>
      <p:sp>
        <p:nvSpPr>
          <p:cNvPr id="10" name="Titre 1">
            <a:extLst>
              <a:ext uri="{FF2B5EF4-FFF2-40B4-BE49-F238E27FC236}">
                <a16:creationId xmlns:a16="http://schemas.microsoft.com/office/drawing/2014/main" id="{D469C26D-0D7B-4527-ACF2-38D4752DC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48" y="20210"/>
            <a:ext cx="11653248" cy="619334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A6ECE-5527-4125-95EA-8A755691982E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09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5F5BBEA0-EF94-439B-82F9-427C22E224AA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- FPGA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551958-8AC2-415F-91F3-D8EF623D2FE0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B0D511-1C64-41D5-A0E3-6B954632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61" y="1575498"/>
            <a:ext cx="6402835" cy="4325744"/>
          </a:xfrm>
          <a:prstGeom prst="rect">
            <a:avLst/>
          </a:prstGeom>
        </p:spPr>
      </p:pic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2D410D9D-75E5-4BEE-BDE4-1AC32A30B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4" y="2529167"/>
            <a:ext cx="4197242" cy="24184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963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5F5BBEA0-EF94-439B-82F9-427C22E224AA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assignment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551958-8AC2-415F-91F3-D8EF623D2FE0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7C04EDC-E958-42DC-A153-B7D7484A4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17" y="4942952"/>
            <a:ext cx="6747309" cy="1123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751132-226E-4434-B58D-D3F436AF3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87" y="942415"/>
            <a:ext cx="3915176" cy="3697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065BE1-B9CD-4F40-AD5B-6A2F4ED71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815" y="886653"/>
            <a:ext cx="4353361" cy="38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0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08A7AF8-0F81-4A90-AA59-526489BFB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63" y="753080"/>
            <a:ext cx="11705307" cy="570486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noProof="0" dirty="0"/>
              <a:t>Adding button inputs – each button gives a different delay length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Connecting a thermistor and as the temperature increases the frequency of blinking follows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noProof="0" dirty="0"/>
              <a:t>Connecting a DC buzzer to the ON/OFF signal – now you have a makeshift metronome!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noProof="0" dirty="0"/>
              <a:t>Our structural FPGA code is not flexible: </a:t>
            </a:r>
            <a:r>
              <a:rPr lang="en-US" sz="3200" dirty="0"/>
              <a:t>changing the delay time is not easy</a:t>
            </a:r>
            <a:endParaRPr lang="en-US" sz="3200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Speed, performance, compile time optimization within Quartus II </a:t>
            </a:r>
            <a:endParaRPr lang="en-US" sz="3200" noProof="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C5F7E6C-24F6-4FE6-B052-9DAB77CA4D41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53D896-76FD-4923-8141-A0686EB37070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143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08A7AF8-0F81-4A90-AA59-526489BFB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794" y="836352"/>
            <a:ext cx="11800206" cy="5932322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Buying an </a:t>
            </a:r>
            <a:r>
              <a:rPr lang="en-US" dirty="0" err="1">
                <a:hlinkClick r:id="rId3"/>
              </a:rPr>
              <a:t>Elegoo</a:t>
            </a:r>
            <a:r>
              <a:rPr lang="en-US" dirty="0">
                <a:hlinkClick r:id="rId3"/>
              </a:rPr>
              <a:t> </a:t>
            </a:r>
            <a:r>
              <a:rPr lang="en-US" dirty="0">
                <a:hlinkClick r:id="rId3"/>
              </a:rPr>
              <a:t>Arduino Starter Kit</a:t>
            </a:r>
            <a:endParaRPr lang="en-US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Check out more awesome Arduino projects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0" dirty="0">
                <a:hlinkClick r:id="rId5"/>
              </a:rPr>
              <a:t>Instructions for installing the Arduino software</a:t>
            </a:r>
            <a:endParaRPr lang="en-US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0" dirty="0">
                <a:hlinkClick r:id="rId6"/>
              </a:rPr>
              <a:t>Arduino tutorials</a:t>
            </a:r>
            <a:endParaRPr lang="en-US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0" dirty="0">
                <a:hlinkClick r:id="rId7"/>
              </a:rPr>
              <a:t>Buying a </a:t>
            </a:r>
            <a:r>
              <a:rPr lang="en-US" noProof="0" dirty="0" err="1">
                <a:hlinkClick r:id="rId7"/>
              </a:rPr>
              <a:t>BeMicro</a:t>
            </a:r>
            <a:r>
              <a:rPr lang="en-US" noProof="0" dirty="0">
                <a:hlinkClick r:id="rId7"/>
              </a:rPr>
              <a:t> Max 10 FPGA dev kit</a:t>
            </a:r>
            <a:endParaRPr lang="en-US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0" dirty="0">
                <a:hlinkClick r:id="rId8"/>
              </a:rPr>
              <a:t>Installing Quartus II (pay attention to the version)</a:t>
            </a:r>
            <a:endParaRPr lang="en-US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0" dirty="0">
                <a:hlinkClick r:id="rId9"/>
              </a:rPr>
              <a:t>Basic Quartus II tutorial (Eric M. Schwartz - University of Florida)</a:t>
            </a:r>
            <a:endParaRPr lang="en-US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0" dirty="0">
                <a:hlinkClick r:id="rId10"/>
              </a:rPr>
              <a:t>Intel </a:t>
            </a:r>
            <a:r>
              <a:rPr lang="en-US" dirty="0">
                <a:hlinkClick r:id="rId10"/>
              </a:rPr>
              <a:t>Y</a:t>
            </a:r>
            <a:r>
              <a:rPr lang="en-US" noProof="0" dirty="0" err="1">
                <a:hlinkClick r:id="rId10"/>
              </a:rPr>
              <a:t>ouTube</a:t>
            </a:r>
            <a:r>
              <a:rPr lang="en-US" noProof="0" dirty="0">
                <a:hlinkClick r:id="rId10"/>
              </a:rPr>
              <a:t> page</a:t>
            </a:r>
            <a:endParaRPr lang="en-US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0" dirty="0">
                <a:hlinkClick r:id="rId11"/>
              </a:rPr>
              <a:t>VHDL basics </a:t>
            </a:r>
            <a:endParaRPr lang="en-US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hlinkClick r:id="rId12"/>
              </a:rPr>
              <a:t>Tinkercad</a:t>
            </a:r>
            <a:r>
              <a:rPr lang="en-US" dirty="0">
                <a:hlinkClick r:id="rId12"/>
              </a:rPr>
              <a:t> - Simulating online digital circuits (breadboard)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Ben Eater (YouTube)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14"/>
              </a:rPr>
              <a:t>EEVblog (YouTube)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15"/>
              </a:rPr>
              <a:t>GreatScott (YouTube)</a:t>
            </a:r>
            <a:br>
              <a:rPr lang="en-US" dirty="0"/>
            </a:br>
            <a:endParaRPr lang="en-US" noProof="0" dirty="0"/>
          </a:p>
          <a:p>
            <a:pPr algn="l"/>
            <a:r>
              <a:rPr lang="en-US" noProof="0" dirty="0"/>
              <a:t>Presentation slides and source code for this talk will be available on </a:t>
            </a:r>
            <a:r>
              <a:rPr lang="en-US" noProof="0" dirty="0">
                <a:hlinkClick r:id="rId16"/>
              </a:rPr>
              <a:t>my GitHub</a:t>
            </a:r>
            <a:endParaRPr lang="en-US" noProof="0" dirty="0"/>
          </a:p>
          <a:p>
            <a:pPr algn="l"/>
            <a:endParaRPr lang="en-US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AE0F232-52DF-458F-A10C-69A613E75CA0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Annex, links, useful stuff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2FFFB8-106E-4C16-93B1-AD03C6BAE673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427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F438F0-CA21-4CEE-9274-1F5883EB5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778" y="348439"/>
            <a:ext cx="1007444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Thanks for coming! </a:t>
            </a:r>
            <a:br>
              <a:rPr lang="en-US" b="1" dirty="0"/>
            </a:br>
            <a:r>
              <a:rPr lang="en-US" sz="4400" dirty="0"/>
              <a:t>Huge thanks to Monthly Mini Hacks, The Surrey Reproducibility Society, and Danielle </a:t>
            </a:r>
            <a:r>
              <a:rPr lang="en-US" sz="4400" dirty="0" err="1"/>
              <a:t>Kurtin</a:t>
            </a:r>
            <a:endParaRPr lang="en-US" dirty="0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776C2024-0C37-4198-B5B5-2D03D4255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65" y="3018591"/>
            <a:ext cx="1700312" cy="17003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AD14D-B851-40A4-AEA1-3A49A8C40636}"/>
              </a:ext>
            </a:extLst>
          </p:cNvPr>
          <p:cNvSpPr txBox="1"/>
          <p:nvPr/>
        </p:nvSpPr>
        <p:spPr>
          <a:xfrm>
            <a:off x="3047047" y="5001456"/>
            <a:ext cx="609790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/>
              <a:t>Questions, comments, concerns?</a:t>
            </a:r>
            <a:br>
              <a:rPr lang="en-US" sz="3200" b="1" i="1" dirty="0"/>
            </a:br>
            <a:endParaRPr lang="en-US" sz="3200" b="1" i="1" dirty="0"/>
          </a:p>
          <a:p>
            <a:pPr algn="ctr"/>
            <a:r>
              <a:rPr lang="en-US" sz="2800" i="1" dirty="0"/>
              <a:t>Email: </a:t>
            </a:r>
            <a:r>
              <a:rPr lang="en-US" sz="2800" i="1" dirty="0">
                <a:hlinkClick r:id="rId4"/>
              </a:rPr>
              <a:t>justinrsilver@gmail.com</a:t>
            </a:r>
            <a:endParaRPr lang="en-US" sz="28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75B75-FC99-476C-B483-005443A6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24" y="3018591"/>
            <a:ext cx="1430227" cy="170031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544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08A7AF8-0F81-4A90-AA59-526489BFB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78371" y="914403"/>
            <a:ext cx="5917934" cy="5696831"/>
          </a:xfrm>
        </p:spPr>
        <p:txBody>
          <a:bodyPr>
            <a:normAutofit lnSpcReduction="10000"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noProof="0" dirty="0"/>
              <a:t>American and British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noProof="0" dirty="0"/>
              <a:t>Florida State University (Chemistry and French)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Reorientation to Electrical Engineering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Personal electronic projects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www.justin-silver.com</a:t>
            </a:r>
            <a:endParaRPr lang="en-US" sz="28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noProof="0" dirty="0"/>
              <a:t>Passion for speaking French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University of Strasbourg, France</a:t>
            </a:r>
          </a:p>
          <a:p>
            <a:pPr lvl="1" algn="l"/>
            <a:r>
              <a:rPr lang="en-US" sz="2800" dirty="0"/>
              <a:t>    (Electronics)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noProof="0" dirty="0"/>
              <a:t>Summer intern – </a:t>
            </a:r>
            <a:r>
              <a:rPr lang="en-US" sz="2800" noProof="0" dirty="0" err="1"/>
              <a:t>ICube</a:t>
            </a:r>
            <a:r>
              <a:rPr lang="en-US" sz="2800" noProof="0" dirty="0"/>
              <a:t> Fluid Mechanics Laboratory working with lasers, analog circuits, interferometry experiments</a:t>
            </a:r>
          </a:p>
        </p:txBody>
      </p:sp>
      <p:pic>
        <p:nvPicPr>
          <p:cNvPr id="6" name="Picture 5" descr="A picture containing person, table, standing, holding&#10;&#10;Description automatically generated">
            <a:extLst>
              <a:ext uri="{FF2B5EF4-FFF2-40B4-BE49-F238E27FC236}">
                <a16:creationId xmlns:a16="http://schemas.microsoft.com/office/drawing/2014/main" id="{28E2E225-4FCF-4957-B136-0CCA54424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43" y="3748190"/>
            <a:ext cx="1629902" cy="29634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59E7D-8F80-4A47-B460-D1D4C556D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419" y="747215"/>
            <a:ext cx="2375383" cy="2253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AF23DB-E753-48F3-9407-850FC0835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341" y="3159739"/>
            <a:ext cx="2671585" cy="20036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2E42EA4B-4690-4CA3-B466-BC9C581B2E0E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little about 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64005-3B4D-491E-92FE-476D8A764ABD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F4EA7F0-DBE5-472D-B02D-22B0E53CF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631" y="5312425"/>
            <a:ext cx="3772961" cy="14406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0FC2D0D-0111-4480-9A86-8365280EF4A7}"/>
              </a:ext>
            </a:extLst>
          </p:cNvPr>
          <p:cNvGrpSpPr/>
          <p:nvPr/>
        </p:nvGrpSpPr>
        <p:grpSpPr>
          <a:xfrm>
            <a:off x="7477892" y="3143394"/>
            <a:ext cx="1646215" cy="2523759"/>
            <a:chOff x="6001050" y="2950328"/>
            <a:chExt cx="1646215" cy="252375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FFA214-7E7F-4F9C-BCB2-4B1A0D0C72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2569" y="2950328"/>
              <a:ext cx="1390358" cy="158156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25FC71-03B2-4F8C-88AC-6E9E5E447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3633" y="4246292"/>
              <a:ext cx="1613632" cy="2645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3192879-3032-4516-9454-120FE4BF9C87}"/>
                </a:ext>
              </a:extLst>
            </p:cNvPr>
            <p:cNvCxnSpPr>
              <a:cxnSpLocks/>
            </p:cNvCxnSpPr>
            <p:nvPr/>
          </p:nvCxnSpPr>
          <p:spPr>
            <a:xfrm>
              <a:off x="6042559" y="4514619"/>
              <a:ext cx="508805" cy="95946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FB759E-2158-4830-A255-07BF972756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01050" y="2950328"/>
              <a:ext cx="41521" cy="158552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A picture containing indoor, computer, table, computer&#10;&#10;Description automatically generated">
            <a:extLst>
              <a:ext uri="{FF2B5EF4-FFF2-40B4-BE49-F238E27FC236}">
                <a16:creationId xmlns:a16="http://schemas.microsoft.com/office/drawing/2014/main" id="{02573F5D-2BC5-4932-ACEB-7D8A77C113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82" y="914403"/>
            <a:ext cx="2773325" cy="20799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237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08A7AF8-0F81-4A90-AA59-526489BFB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48" y="1075108"/>
            <a:ext cx="11220307" cy="553348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noProof="0" dirty="0"/>
              <a:t>Interest levels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Degrees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Programming languages and skills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Previous projects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Electrical Engineering and digital circuit </a:t>
            </a:r>
            <a:r>
              <a:rPr lang="en-US" sz="3600" noProof="0" dirty="0"/>
              <a:t>knowledge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Arduino and FPGA knowledge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noProof="0" dirty="0"/>
              <a:t>Career goals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029D76A-1171-4515-AC47-70587F745463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…and what about you?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2E5F68-CDB6-4E8E-BB37-51A1368780E5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23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6BE277-C663-4793-B1EF-303BA83E5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48" y="20210"/>
            <a:ext cx="11653248" cy="619334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presentation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8A7AF8-0F81-4A90-AA59-526489BFB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78372" y="946297"/>
            <a:ext cx="8671767" cy="5816009"/>
          </a:xfrm>
        </p:spPr>
        <p:txBody>
          <a:bodyPr>
            <a:normAutofit fontScale="92500" lnSpcReduction="10000"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600" noProof="0" dirty="0"/>
              <a:t>Let’s blink an LED!</a:t>
            </a:r>
            <a:endParaRPr lang="en-US" sz="36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H</a:t>
            </a:r>
            <a:r>
              <a:rPr lang="en-US" sz="3600" noProof="0" dirty="0" err="1"/>
              <a:t>ardware</a:t>
            </a:r>
            <a:r>
              <a:rPr lang="en-US" sz="3600" noProof="0" dirty="0"/>
              <a:t> equivalent of “Hello, World!”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600" noProof="0" dirty="0"/>
              <a:t>Arduino implementation (C/C++)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600" noProof="0" dirty="0"/>
              <a:t>FPGA implementation (VHDL)</a:t>
            </a:r>
            <a:br>
              <a:rPr lang="en-US" sz="3600" noProof="0" dirty="0"/>
            </a:br>
            <a:endParaRPr lang="en-US" sz="3600" noProof="0" dirty="0"/>
          </a:p>
          <a:p>
            <a:pPr lvl="1" algn="l"/>
            <a:r>
              <a:rPr lang="en-US" sz="3600" b="1" noProof="0" dirty="0"/>
              <a:t>But like… why??</a:t>
            </a:r>
          </a:p>
          <a:p>
            <a:pPr lvl="1" algn="l"/>
            <a:endParaRPr lang="en-US" sz="3600" b="1" noProof="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400" dirty="0"/>
              <a:t>S</a:t>
            </a:r>
            <a:r>
              <a:rPr lang="en-US" sz="3400" noProof="0" dirty="0"/>
              <a:t>park your interest in electronics and programming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400" noProof="0" dirty="0"/>
              <a:t>Coding software vs. hardware</a:t>
            </a:r>
            <a:endParaRPr lang="en-US" sz="34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400" noProof="0" dirty="0"/>
              <a:t>Abstraction (facility) vs. complexity (flexibility)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400" dirty="0"/>
              <a:t>Learn about digital logic</a:t>
            </a:r>
            <a:endParaRPr lang="en-US" sz="3400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8B56F2-1C07-4975-83E1-4D0BCB856ADA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picture containing green, sitting, lit, dark&#10;&#10;Description automatically generated">
            <a:extLst>
              <a:ext uri="{FF2B5EF4-FFF2-40B4-BE49-F238E27FC236}">
                <a16:creationId xmlns:a16="http://schemas.microsoft.com/office/drawing/2014/main" id="{C04B9377-2F14-4151-B67E-9D7C0D91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737" y="2006064"/>
            <a:ext cx="4020154" cy="3015116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412793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6A9AD-7715-467F-8212-4617B702BC2F}"/>
              </a:ext>
            </a:extLst>
          </p:cNvPr>
          <p:cNvSpPr txBox="1"/>
          <p:nvPr/>
        </p:nvSpPr>
        <p:spPr>
          <a:xfrm>
            <a:off x="3862136" y="2967335"/>
            <a:ext cx="4467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Arduino time…</a:t>
            </a:r>
          </a:p>
        </p:txBody>
      </p:sp>
    </p:spTree>
    <p:extLst>
      <p:ext uri="{BB962C8B-B14F-4D97-AF65-F5344CB8AC3E}">
        <p14:creationId xmlns:p14="http://schemas.microsoft.com/office/powerpoint/2010/main" val="219268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08A7AF8-0F81-4A90-AA59-526489BFB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689" y="3735666"/>
            <a:ext cx="11446707" cy="2535721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noProof="0" dirty="0">
                <a:effectLst/>
              </a:rPr>
              <a:t>Originally started as a research project by Massimo </a:t>
            </a:r>
            <a:r>
              <a:rPr lang="en-US" sz="2800" b="0" i="0" noProof="0" dirty="0" err="1">
                <a:effectLst/>
              </a:rPr>
              <a:t>Banzi</a:t>
            </a:r>
            <a:r>
              <a:rPr lang="en-US" sz="2800" b="0" i="0" noProof="0" dirty="0">
                <a:effectLst/>
              </a:rPr>
              <a:t>, David </a:t>
            </a:r>
            <a:r>
              <a:rPr lang="en-US" sz="2800" b="0" i="0" noProof="0" dirty="0" err="1">
                <a:effectLst/>
              </a:rPr>
              <a:t>Cuartielles</a:t>
            </a:r>
            <a:r>
              <a:rPr lang="en-US" sz="2800" b="0" i="0" noProof="0" dirty="0">
                <a:effectLst/>
              </a:rPr>
              <a:t>, Tom </a:t>
            </a:r>
            <a:r>
              <a:rPr lang="en-US" sz="2800" b="0" i="0" noProof="0" dirty="0" err="1">
                <a:effectLst/>
              </a:rPr>
              <a:t>Igoe</a:t>
            </a:r>
            <a:r>
              <a:rPr lang="en-US" sz="2800" b="0" i="0" noProof="0" dirty="0">
                <a:effectLst/>
              </a:rPr>
              <a:t>, Gianluca Martino, and David </a:t>
            </a:r>
            <a:r>
              <a:rPr lang="en-US" sz="2800" b="0" i="0" noProof="0" dirty="0" err="1">
                <a:effectLst/>
              </a:rPr>
              <a:t>Mellis</a:t>
            </a:r>
            <a:r>
              <a:rPr lang="en-US" sz="2800" b="0" i="0" noProof="0" dirty="0">
                <a:effectLst/>
              </a:rPr>
              <a:t> at the Interaction Design Institute of Ivrea in the early 2000s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noProof="0" dirty="0">
                <a:effectLst/>
              </a:rPr>
              <a:t>The first Arduino board was released in 2005 for students with no previous knowledge of electronics and programming to prototype and create devices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C/C++ programming language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noProof="0" dirty="0"/>
              <a:t>Hobbyist/maker movement</a:t>
            </a:r>
          </a:p>
          <a:p>
            <a:pPr algn="l"/>
            <a:endParaRPr lang="en-US" sz="1000" noProof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00" noProof="0" dirty="0"/>
          </a:p>
          <a:p>
            <a:pPr algn="l"/>
            <a:endParaRPr lang="en-US" sz="1000" noProof="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CBED5E9-2D5B-4008-8415-8E73A6DCA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64" y="901658"/>
            <a:ext cx="4052683" cy="257189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EA1C2-4259-4424-8415-0A0BFB109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89" y="1620336"/>
            <a:ext cx="7499821" cy="18532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8AC7AF9-195F-4098-8EE8-14648444ED2D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introduction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28869A-7746-4DC3-869E-96AB5E53F36B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4C59CC-DD77-464A-B36B-9CAC3A1507C3}"/>
              </a:ext>
            </a:extLst>
          </p:cNvPr>
          <p:cNvSpPr txBox="1"/>
          <p:nvPr/>
        </p:nvSpPr>
        <p:spPr>
          <a:xfrm>
            <a:off x="166253" y="1158670"/>
            <a:ext cx="459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From the official Arduino website… </a:t>
            </a:r>
          </a:p>
        </p:txBody>
      </p:sp>
    </p:spTree>
    <p:extLst>
      <p:ext uri="{BB962C8B-B14F-4D97-AF65-F5344CB8AC3E}">
        <p14:creationId xmlns:p14="http://schemas.microsoft.com/office/powerpoint/2010/main" val="4044936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duino Controlled Pinball Machine">
            <a:extLst>
              <a:ext uri="{FF2B5EF4-FFF2-40B4-BE49-F238E27FC236}">
                <a16:creationId xmlns:a16="http://schemas.microsoft.com/office/drawing/2014/main" id="{0EFD6EA6-393C-41E3-9AE7-E9A62A8C2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10" y="336760"/>
            <a:ext cx="3848985" cy="288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4F990-76EA-4F00-A610-E9E9966CB3F7}"/>
              </a:ext>
            </a:extLst>
          </p:cNvPr>
          <p:cNvSpPr txBox="1"/>
          <p:nvPr/>
        </p:nvSpPr>
        <p:spPr>
          <a:xfrm>
            <a:off x="697228" y="3325755"/>
            <a:ext cx="4903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hlinkClick r:id="rId4"/>
              </a:rPr>
              <a:t>Punch Activated Arm Flamethrowers (Real </a:t>
            </a:r>
            <a:r>
              <a:rPr lang="en-US" sz="1600" b="1" dirty="0" err="1">
                <a:hlinkClick r:id="rId4"/>
              </a:rPr>
              <a:t>Firebending</a:t>
            </a:r>
            <a:r>
              <a:rPr lang="en-US" sz="1600" b="1" dirty="0">
                <a:hlinkClick r:id="rId4"/>
              </a:rPr>
              <a:t>)</a:t>
            </a:r>
            <a:endParaRPr lang="en-US" sz="1600" b="1" i="0" dirty="0">
              <a:solidFill>
                <a:srgbClr val="879191"/>
              </a:solidFill>
              <a:effectLst/>
              <a:latin typeface="typonine sans medium"/>
            </a:endParaRPr>
          </a:p>
          <a:p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E43F4-D992-45E0-A7C5-2747860FD145}"/>
              </a:ext>
            </a:extLst>
          </p:cNvPr>
          <p:cNvSpPr txBox="1"/>
          <p:nvPr/>
        </p:nvSpPr>
        <p:spPr>
          <a:xfrm>
            <a:off x="7066375" y="3180824"/>
            <a:ext cx="3226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hlinkClick r:id="rId5"/>
              </a:rPr>
              <a:t>Arduino </a:t>
            </a:r>
            <a:r>
              <a:rPr lang="fr-FR" sz="1600" b="1" dirty="0" err="1">
                <a:hlinkClick r:id="rId5"/>
              </a:rPr>
              <a:t>Controlled</a:t>
            </a:r>
            <a:r>
              <a:rPr lang="fr-FR" sz="1600" b="1" dirty="0">
                <a:hlinkClick r:id="rId5"/>
              </a:rPr>
              <a:t> Pinball Machine</a:t>
            </a:r>
            <a:endParaRPr lang="fr-FR" sz="1600" b="1" i="0" dirty="0">
              <a:solidFill>
                <a:srgbClr val="879191"/>
              </a:solidFill>
              <a:effectLst/>
              <a:latin typeface="typonine sans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FE5CB0-5E27-4C40-9105-AEB8C8D7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6" y="3815257"/>
            <a:ext cx="3305624" cy="247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318F9-E2C5-4DF8-AF51-16A0653865BB}"/>
              </a:ext>
            </a:extLst>
          </p:cNvPr>
          <p:cNvSpPr txBox="1"/>
          <p:nvPr/>
        </p:nvSpPr>
        <p:spPr>
          <a:xfrm>
            <a:off x="1383742" y="6292788"/>
            <a:ext cx="1285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hlinkClick r:id="rId7"/>
              </a:rPr>
              <a:t>UAV Arduino</a:t>
            </a:r>
            <a:endParaRPr lang="fr-FR" sz="1600" b="1" i="0" dirty="0">
              <a:solidFill>
                <a:srgbClr val="879191"/>
              </a:solidFill>
              <a:effectLst/>
              <a:latin typeface="typonine sans medium"/>
            </a:endParaRPr>
          </a:p>
        </p:txBody>
      </p:sp>
      <p:pic>
        <p:nvPicPr>
          <p:cNvPr id="2052" name="Picture 4" descr="Gizmo, the App and Voice Controlled Robotic Vehicle">
            <a:extLst>
              <a:ext uri="{FF2B5EF4-FFF2-40B4-BE49-F238E27FC236}">
                <a16:creationId xmlns:a16="http://schemas.microsoft.com/office/drawing/2014/main" id="{742FE963-0215-46B7-AEBF-329FE377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40" y="3774533"/>
            <a:ext cx="3357673" cy="25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CB8918-4D96-4D35-8BB0-A979CA5DC9E4}"/>
              </a:ext>
            </a:extLst>
          </p:cNvPr>
          <p:cNvSpPr txBox="1"/>
          <p:nvPr/>
        </p:nvSpPr>
        <p:spPr>
          <a:xfrm>
            <a:off x="3667738" y="6292788"/>
            <a:ext cx="4340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hlinkClick r:id="rId9"/>
              </a:rPr>
              <a:t>Gizmo, App and Voice Controlled Robotic Vehicle</a:t>
            </a:r>
            <a:endParaRPr lang="fr-FR" sz="1600" b="1" i="0" dirty="0">
              <a:solidFill>
                <a:srgbClr val="879191"/>
              </a:solidFill>
              <a:effectLst/>
              <a:latin typeface="typonine sans medium"/>
            </a:endParaRPr>
          </a:p>
        </p:txBody>
      </p:sp>
      <p:pic>
        <p:nvPicPr>
          <p:cNvPr id="18" name="Picture 17" descr="A picture containing outdoor, building, person, snow&#10;&#10;Description automatically generated">
            <a:extLst>
              <a:ext uri="{FF2B5EF4-FFF2-40B4-BE49-F238E27FC236}">
                <a16:creationId xmlns:a16="http://schemas.microsoft.com/office/drawing/2014/main" id="{C899E59C-5E4C-48DD-B47E-B4F47DBB0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28" y="304787"/>
            <a:ext cx="4088588" cy="3066441"/>
          </a:xfrm>
          <a:prstGeom prst="rect">
            <a:avLst/>
          </a:prstGeom>
        </p:spPr>
      </p:pic>
      <p:pic>
        <p:nvPicPr>
          <p:cNvPr id="21" name="Picture 20" descr="A picture containing cabinet, kitchen, sitting, counter&#10;&#10;Description automatically generated">
            <a:extLst>
              <a:ext uri="{FF2B5EF4-FFF2-40B4-BE49-F238E27FC236}">
                <a16:creationId xmlns:a16="http://schemas.microsoft.com/office/drawing/2014/main" id="{8D95718C-2D7E-4169-AD62-D80176D95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119" y="3774533"/>
            <a:ext cx="3226653" cy="2422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99A81A-774D-499A-A2B5-C248FD71F781}"/>
              </a:ext>
            </a:extLst>
          </p:cNvPr>
          <p:cNvSpPr txBox="1"/>
          <p:nvPr/>
        </p:nvSpPr>
        <p:spPr>
          <a:xfrm>
            <a:off x="8250248" y="6283011"/>
            <a:ext cx="3220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hlinkClick r:id="rId12"/>
              </a:rPr>
              <a:t>Autonomous Home Assistant Robot</a:t>
            </a:r>
            <a:endParaRPr lang="fr-FR" sz="1600" b="1" i="0" dirty="0">
              <a:solidFill>
                <a:srgbClr val="879191"/>
              </a:solidFill>
              <a:effectLst/>
              <a:latin typeface="typonin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9562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DFB9B1B9-DCB6-4717-A928-73AAD22D38E0}"/>
              </a:ext>
            </a:extLst>
          </p:cNvPr>
          <p:cNvSpPr txBox="1">
            <a:spLocks/>
          </p:cNvSpPr>
          <p:nvPr/>
        </p:nvSpPr>
        <p:spPr>
          <a:xfrm>
            <a:off x="71148" y="20210"/>
            <a:ext cx="11653248" cy="619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- Arduino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CD733D-1045-4CDA-8A7F-56DAEDD124CD}"/>
              </a:ext>
            </a:extLst>
          </p:cNvPr>
          <p:cNvCxnSpPr>
            <a:cxnSpLocks/>
          </p:cNvCxnSpPr>
          <p:nvPr/>
        </p:nvCxnSpPr>
        <p:spPr>
          <a:xfrm>
            <a:off x="-378372" y="639544"/>
            <a:ext cx="127805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2869CA80-2140-45D2-B230-924B508D5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1" y="1934121"/>
            <a:ext cx="5506315" cy="2989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4E932A-C6AC-4701-AA00-061FA2F86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2295" y="810826"/>
            <a:ext cx="4573010" cy="51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85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5614</TotalTime>
  <Words>866</Words>
  <Application>Microsoft Office PowerPoint</Application>
  <PresentationFormat>Widescreen</PresentationFormat>
  <Paragraphs>211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 Unicode MS</vt:lpstr>
      <vt:lpstr>Arial</vt:lpstr>
      <vt:lpstr>Arial Nova</vt:lpstr>
      <vt:lpstr>Calibri</vt:lpstr>
      <vt:lpstr>Calibri Light</vt:lpstr>
      <vt:lpstr>Cambria Math</vt:lpstr>
      <vt:lpstr>Times New Roman</vt:lpstr>
      <vt:lpstr>typonine sans medium</vt:lpstr>
      <vt:lpstr>Thème Office</vt:lpstr>
      <vt:lpstr>   Monthly Mini Hacks From Arduino to FPGA: Synthesizing hardware from code!</vt:lpstr>
      <vt:lpstr>Plan</vt:lpstr>
      <vt:lpstr>PowerPoint Presentation</vt:lpstr>
      <vt:lpstr>PowerPoint Presentation</vt:lpstr>
      <vt:lpstr>Topic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coming!  Huge thanks to Monthly Mini Hacks, The Surrey Reproducibility Society, and Danielle Kurtin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Justin Silver</dc:creator>
  <cp:lastModifiedBy>Justin Silver</cp:lastModifiedBy>
  <cp:revision>1275</cp:revision>
  <dcterms:created xsi:type="dcterms:W3CDTF">2020-02-23T12:19:53Z</dcterms:created>
  <dcterms:modified xsi:type="dcterms:W3CDTF">2020-07-31T14:29:59Z</dcterms:modified>
</cp:coreProperties>
</file>